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0" r:id="rId18"/>
    <p:sldId id="281" r:id="rId19"/>
    <p:sldId id="282" r:id="rId2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89" autoAdjust="0"/>
  </p:normalViewPr>
  <p:slideViewPr>
    <p:cSldViewPr>
      <p:cViewPr varScale="1">
        <p:scale>
          <a:sx n="70" d="100"/>
          <a:sy n="70" d="100"/>
        </p:scale>
        <p:origin x="1066" y="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0A878-0E7B-4898-BA37-36F86B58E0D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1ED0D17-B9B8-4E93-9570-D98089B1C421}">
      <dgm:prSet phldrT="[Текст]"/>
      <dgm:spPr/>
      <dgm:t>
        <a:bodyPr/>
        <a:lstStyle/>
        <a:p>
          <a:r>
            <a:rPr lang="ru-RU" dirty="0"/>
            <a:t>Независимые переменные – регрессоры/</a:t>
          </a:r>
          <a:r>
            <a:rPr lang="ru-RU" dirty="0" err="1"/>
            <a:t>предикаторы</a:t>
          </a:r>
          <a:endParaRPr lang="ru-RU" dirty="0"/>
        </a:p>
        <a:p>
          <a:r>
            <a:rPr lang="ru-RU" dirty="0"/>
            <a:t>Х</a:t>
          </a:r>
        </a:p>
      </dgm:t>
    </dgm:pt>
    <dgm:pt modelId="{3DFFC56D-945A-4A1F-A9D5-BA985353F781}" type="parTrans" cxnId="{BC89FD15-E105-4605-9CD7-DDAE99F52B01}">
      <dgm:prSet/>
      <dgm:spPr/>
      <dgm:t>
        <a:bodyPr/>
        <a:lstStyle/>
        <a:p>
          <a:endParaRPr lang="ru-RU"/>
        </a:p>
      </dgm:t>
    </dgm:pt>
    <dgm:pt modelId="{9DFA3FF6-540F-415A-B75A-BA243D1FBB62}" type="sibTrans" cxnId="{BC89FD15-E105-4605-9CD7-DDAE99F52B01}">
      <dgm:prSet/>
      <dgm:spPr/>
      <dgm:t>
        <a:bodyPr/>
        <a:lstStyle/>
        <a:p>
          <a:endParaRPr lang="ru-RU"/>
        </a:p>
      </dgm:t>
    </dgm:pt>
    <dgm:pt modelId="{42DE0430-71C5-41A3-A673-B4A62F997C59}">
      <dgm:prSet phldrT="[Текст]"/>
      <dgm:spPr/>
      <dgm:t>
        <a:bodyPr/>
        <a:lstStyle/>
        <a:p>
          <a:r>
            <a:rPr lang="ru-RU" dirty="0"/>
            <a:t>Зависимая переменная</a:t>
          </a:r>
        </a:p>
        <a:p>
          <a:r>
            <a:rPr lang="ru-RU" dirty="0"/>
            <a:t>У</a:t>
          </a:r>
        </a:p>
      </dgm:t>
    </dgm:pt>
    <dgm:pt modelId="{C778A03D-BC55-454B-98EF-9127B1071F1A}" type="parTrans" cxnId="{88516507-A9E3-4390-A240-5F9B5A8A41C4}">
      <dgm:prSet/>
      <dgm:spPr/>
      <dgm:t>
        <a:bodyPr/>
        <a:lstStyle/>
        <a:p>
          <a:endParaRPr lang="ru-RU"/>
        </a:p>
      </dgm:t>
    </dgm:pt>
    <dgm:pt modelId="{50D368C9-56B5-4300-9A21-B4FF9BB0622C}" type="sibTrans" cxnId="{88516507-A9E3-4390-A240-5F9B5A8A41C4}">
      <dgm:prSet/>
      <dgm:spPr/>
      <dgm:t>
        <a:bodyPr/>
        <a:lstStyle/>
        <a:p>
          <a:endParaRPr lang="ru-RU"/>
        </a:p>
      </dgm:t>
    </dgm:pt>
    <dgm:pt modelId="{D8D2F33C-FB98-4A39-8253-D17F16930C75}" type="pres">
      <dgm:prSet presAssocID="{67D0A878-0E7B-4898-BA37-36F86B58E0DA}" presName="Name0" presStyleCnt="0">
        <dgm:presLayoutVars>
          <dgm:dir/>
          <dgm:resizeHandles val="exact"/>
        </dgm:presLayoutVars>
      </dgm:prSet>
      <dgm:spPr/>
    </dgm:pt>
    <dgm:pt modelId="{B348D500-42B2-4CC8-9629-BA082C715F55}" type="pres">
      <dgm:prSet presAssocID="{F1ED0D17-B9B8-4E93-9570-D98089B1C421}" presName="node" presStyleLbl="node1" presStyleIdx="0" presStyleCnt="2">
        <dgm:presLayoutVars>
          <dgm:bulletEnabled val="1"/>
        </dgm:presLayoutVars>
      </dgm:prSet>
      <dgm:spPr/>
    </dgm:pt>
    <dgm:pt modelId="{146872BC-2DD6-4F91-A37C-A1E559966F63}" type="pres">
      <dgm:prSet presAssocID="{9DFA3FF6-540F-415A-B75A-BA243D1FBB62}" presName="sibTrans" presStyleLbl="sibTrans2D1" presStyleIdx="0" presStyleCnt="1"/>
      <dgm:spPr/>
    </dgm:pt>
    <dgm:pt modelId="{E0A7084E-B213-4AF8-B7BA-023F8C227875}" type="pres">
      <dgm:prSet presAssocID="{9DFA3FF6-540F-415A-B75A-BA243D1FBB62}" presName="connectorText" presStyleLbl="sibTrans2D1" presStyleIdx="0" presStyleCnt="1"/>
      <dgm:spPr/>
    </dgm:pt>
    <dgm:pt modelId="{CDC2B2E8-3D23-45C7-94F1-6F714A20766C}" type="pres">
      <dgm:prSet presAssocID="{42DE0430-71C5-41A3-A673-B4A62F997C59}" presName="node" presStyleLbl="node1" presStyleIdx="1" presStyleCnt="2">
        <dgm:presLayoutVars>
          <dgm:bulletEnabled val="1"/>
        </dgm:presLayoutVars>
      </dgm:prSet>
      <dgm:spPr/>
    </dgm:pt>
  </dgm:ptLst>
  <dgm:cxnLst>
    <dgm:cxn modelId="{88516507-A9E3-4390-A240-5F9B5A8A41C4}" srcId="{67D0A878-0E7B-4898-BA37-36F86B58E0DA}" destId="{42DE0430-71C5-41A3-A673-B4A62F997C59}" srcOrd="1" destOrd="0" parTransId="{C778A03D-BC55-454B-98EF-9127B1071F1A}" sibTransId="{50D368C9-56B5-4300-9A21-B4FF9BB0622C}"/>
    <dgm:cxn modelId="{BC89FD15-E105-4605-9CD7-DDAE99F52B01}" srcId="{67D0A878-0E7B-4898-BA37-36F86B58E0DA}" destId="{F1ED0D17-B9B8-4E93-9570-D98089B1C421}" srcOrd="0" destOrd="0" parTransId="{3DFFC56D-945A-4A1F-A9D5-BA985353F781}" sibTransId="{9DFA3FF6-540F-415A-B75A-BA243D1FBB62}"/>
    <dgm:cxn modelId="{6C973335-AA15-4650-B43F-BDC12787018F}" type="presOf" srcId="{67D0A878-0E7B-4898-BA37-36F86B58E0DA}" destId="{D8D2F33C-FB98-4A39-8253-D17F16930C75}" srcOrd="0" destOrd="0" presId="urn:microsoft.com/office/officeart/2005/8/layout/process1"/>
    <dgm:cxn modelId="{9A256260-75EF-453F-A7FB-F2B66A458213}" type="presOf" srcId="{F1ED0D17-B9B8-4E93-9570-D98089B1C421}" destId="{B348D500-42B2-4CC8-9629-BA082C715F55}" srcOrd="0" destOrd="0" presId="urn:microsoft.com/office/officeart/2005/8/layout/process1"/>
    <dgm:cxn modelId="{68F4234F-69F8-4581-B650-B616DDA5F765}" type="presOf" srcId="{42DE0430-71C5-41A3-A673-B4A62F997C59}" destId="{CDC2B2E8-3D23-45C7-94F1-6F714A20766C}" srcOrd="0" destOrd="0" presId="urn:microsoft.com/office/officeart/2005/8/layout/process1"/>
    <dgm:cxn modelId="{F54B3CA2-9A11-46B1-B707-6C6A4E0626B1}" type="presOf" srcId="{9DFA3FF6-540F-415A-B75A-BA243D1FBB62}" destId="{E0A7084E-B213-4AF8-B7BA-023F8C227875}" srcOrd="1" destOrd="0" presId="urn:microsoft.com/office/officeart/2005/8/layout/process1"/>
    <dgm:cxn modelId="{5D9D5ED1-17FA-4737-BB32-8C419A164FD0}" type="presOf" srcId="{9DFA3FF6-540F-415A-B75A-BA243D1FBB62}" destId="{146872BC-2DD6-4F91-A37C-A1E559966F63}" srcOrd="0" destOrd="0" presId="urn:microsoft.com/office/officeart/2005/8/layout/process1"/>
    <dgm:cxn modelId="{9477E9B0-3289-4882-943C-8343B99DC1A5}" type="presParOf" srcId="{D8D2F33C-FB98-4A39-8253-D17F16930C75}" destId="{B348D500-42B2-4CC8-9629-BA082C715F55}" srcOrd="0" destOrd="0" presId="urn:microsoft.com/office/officeart/2005/8/layout/process1"/>
    <dgm:cxn modelId="{6E75D491-366B-4247-A1DC-88AD7FE7087D}" type="presParOf" srcId="{D8D2F33C-FB98-4A39-8253-D17F16930C75}" destId="{146872BC-2DD6-4F91-A37C-A1E559966F63}" srcOrd="1" destOrd="0" presId="urn:microsoft.com/office/officeart/2005/8/layout/process1"/>
    <dgm:cxn modelId="{260D3C3B-D06C-41A1-BC93-069CBE0098FF}" type="presParOf" srcId="{146872BC-2DD6-4F91-A37C-A1E559966F63}" destId="{E0A7084E-B213-4AF8-B7BA-023F8C227875}" srcOrd="0" destOrd="0" presId="urn:microsoft.com/office/officeart/2005/8/layout/process1"/>
    <dgm:cxn modelId="{D2628500-8F8E-4011-B2F1-2E75F674050D}" type="presParOf" srcId="{D8D2F33C-FB98-4A39-8253-D17F16930C75}" destId="{CDC2B2E8-3D23-45C7-94F1-6F714A20766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8D500-42B2-4CC8-9629-BA082C715F55}">
      <dsp:nvSpPr>
        <dsp:cNvPr id="0" name=""/>
        <dsp:cNvSpPr/>
      </dsp:nvSpPr>
      <dsp:spPr>
        <a:xfrm>
          <a:off x="1190" y="595607"/>
          <a:ext cx="2539007" cy="1523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Независимые переменные – регрессоры/</a:t>
          </a:r>
          <a:r>
            <a:rPr lang="ru-RU" sz="1600" kern="1200" dirty="0" err="1"/>
            <a:t>предикаторы</a:t>
          </a: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Х</a:t>
          </a:r>
        </a:p>
      </dsp:txBody>
      <dsp:txXfrm>
        <a:off x="45809" y="640226"/>
        <a:ext cx="2449769" cy="1434166"/>
      </dsp:txXfrm>
    </dsp:sp>
    <dsp:sp modelId="{146872BC-2DD6-4F91-A37C-A1E559966F63}">
      <dsp:nvSpPr>
        <dsp:cNvPr id="0" name=""/>
        <dsp:cNvSpPr/>
      </dsp:nvSpPr>
      <dsp:spPr>
        <a:xfrm>
          <a:off x="2794099" y="1042473"/>
          <a:ext cx="538269" cy="629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2794099" y="1168408"/>
        <a:ext cx="376788" cy="377803"/>
      </dsp:txXfrm>
    </dsp:sp>
    <dsp:sp modelId="{CDC2B2E8-3D23-45C7-94F1-6F714A20766C}">
      <dsp:nvSpPr>
        <dsp:cNvPr id="0" name=""/>
        <dsp:cNvSpPr/>
      </dsp:nvSpPr>
      <dsp:spPr>
        <a:xfrm>
          <a:off x="3555801" y="595607"/>
          <a:ext cx="2539007" cy="1523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Зависимая переменная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</a:t>
          </a:r>
        </a:p>
      </dsp:txBody>
      <dsp:txXfrm>
        <a:off x="3600420" y="640226"/>
        <a:ext cx="2449769" cy="1434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04829D-4DD5-4453-A780-2543BA867D3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DA8BE5-6E8E-46AD-884B-EE3F3846AA0C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psy.ru/pearson/linear-pirson/" TargetMode="External"/><Relationship Id="rId2" Type="http://schemas.openxmlformats.org/officeDocument/2006/relationships/hyperlink" Target="https://statanaliz.info/statistica/korrelyaciya-i-regressiya/linejnyj-koefficient-korrelyacii-pirson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523492" y="3879696"/>
            <a:ext cx="9145016" cy="722360"/>
          </a:xfrm>
        </p:spPr>
        <p:txBody>
          <a:bodyPr>
            <a:normAutofit/>
          </a:bodyPr>
          <a:lstStyle/>
          <a:p>
            <a:r>
              <a:rPr lang="kk-KZ" b="1" dirty="0"/>
              <a:t>Лекция 13</a:t>
            </a:r>
            <a:r>
              <a:rPr lang="ru-RU" b="1" dirty="0"/>
              <a:t>. </a:t>
            </a:r>
            <a:r>
              <a:rPr lang="ru-RU" dirty="0"/>
              <a:t>Регрессионный анализ</a:t>
            </a:r>
            <a:r>
              <a:rPr lang="ru-RU" b="1" dirty="0"/>
              <a:t>  </a:t>
            </a:r>
            <a:r>
              <a:rPr lang="kk-KZ" dirty="0"/>
              <a:t> 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38414" y="5214950"/>
            <a:ext cx="6858000" cy="533400"/>
          </a:xfrm>
        </p:spPr>
        <p:txBody>
          <a:bodyPr>
            <a:normAutofit/>
          </a:bodyPr>
          <a:lstStyle/>
          <a:p>
            <a:r>
              <a:rPr lang="kk-KZ" dirty="0"/>
              <a:t>Составила   А</a:t>
            </a:r>
            <a:r>
              <a:rPr lang="ru-RU" dirty="0"/>
              <a:t>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Quantitative trading for dummies. Part 1 (Линейная регрессия)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43472" y="357166"/>
            <a:ext cx="9908138" cy="4143404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1881158" y="4500570"/>
            <a:ext cx="8501122" cy="1857388"/>
          </a:xfrm>
        </p:spPr>
        <p:txBody>
          <a:bodyPr>
            <a:normAutofit/>
          </a:bodyPr>
          <a:lstStyle/>
          <a:p>
            <a:r>
              <a:rPr lang="kk-KZ" dirty="0"/>
              <a:t>Задача – в наилучшей аппроксимации набора наблюдений </a:t>
            </a:r>
            <a:r>
              <a:rPr lang="ru-RU" dirty="0"/>
              <a:t>(</a:t>
            </a:r>
            <a:r>
              <a:rPr lang="ru-RU" dirty="0" err="1"/>
              <a:t>х</a:t>
            </a:r>
            <a:r>
              <a:rPr lang="en-US" baseline="-25000" dirty="0" err="1"/>
              <a:t>i</a:t>
            </a:r>
            <a:r>
              <a:rPr lang="ru-RU" dirty="0"/>
              <a:t>,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ru-RU" dirty="0"/>
              <a:t>)</a:t>
            </a:r>
            <a:r>
              <a:rPr lang="kk-KZ" dirty="0"/>
              <a:t> линейным уравнением</a:t>
            </a:r>
          </a:p>
          <a:p>
            <a:r>
              <a:rPr lang="kk-KZ" dirty="0"/>
              <a:t>Рассчетные значения </a:t>
            </a:r>
            <a:r>
              <a:rPr lang="en-US" dirty="0"/>
              <a:t>y </a:t>
            </a:r>
            <a:r>
              <a:rPr lang="kk-KZ" dirty="0"/>
              <a:t>не совпадают с наблюдаемыми</a:t>
            </a:r>
            <a:r>
              <a:rPr lang="en-US" dirty="0"/>
              <a:t> y</a:t>
            </a:r>
            <a:endParaRPr lang="kk-KZ" dirty="0"/>
          </a:p>
          <a:p>
            <a:r>
              <a:rPr lang="kk-KZ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/>
              <a:t> -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endParaRPr lang="ru-RU" baseline="-25000" dirty="0"/>
          </a:p>
        </p:txBody>
      </p:sp>
      <p:sp>
        <p:nvSpPr>
          <p:cNvPr id="10" name="Полилиния 9"/>
          <p:cNvSpPr/>
          <p:nvPr/>
        </p:nvSpPr>
        <p:spPr>
          <a:xfrm>
            <a:off x="5238745" y="5357826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3309919" y="5786454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453422" y="928670"/>
            <a:ext cx="2214578" cy="914400"/>
          </a:xfrm>
        </p:spPr>
        <p:txBody>
          <a:bodyPr/>
          <a:lstStyle/>
          <a:p>
            <a:r>
              <a:rPr lang="ru-RU" dirty="0"/>
              <a:t>у  = </a:t>
            </a:r>
            <a:r>
              <a:rPr lang="ru-RU" dirty="0" err="1"/>
              <a:t>а+</a:t>
            </a:r>
            <a:r>
              <a:rPr lang="en-US" dirty="0" err="1"/>
              <a:t>bx</a:t>
            </a:r>
            <a:endParaRPr lang="ru-RU" dirty="0"/>
          </a:p>
        </p:txBody>
      </p:sp>
      <p:sp>
        <p:nvSpPr>
          <p:cNvPr id="8" name="Полилиния 7"/>
          <p:cNvSpPr/>
          <p:nvPr/>
        </p:nvSpPr>
        <p:spPr>
          <a:xfrm>
            <a:off x="8524893" y="1285860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Метод наименьших квадратов (МНК)</a:t>
            </a:r>
            <a:r>
              <a:rPr lang="en-US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258204" cy="2066924"/>
          </a:xfrm>
        </p:spPr>
        <p:txBody>
          <a:bodyPr>
            <a:normAutofit/>
          </a:bodyPr>
          <a:lstStyle/>
          <a:p>
            <a:r>
              <a:rPr lang="ru-RU" sz="2400" b="1" dirty="0"/>
              <a:t>Метод наименьших квадратов (МНК)</a:t>
            </a:r>
            <a:r>
              <a:rPr lang="en-US" sz="2400" b="1" dirty="0"/>
              <a:t> </a:t>
            </a:r>
            <a:r>
              <a:rPr lang="en-US" sz="2400" dirty="0"/>
              <a:t>– </a:t>
            </a:r>
            <a:br>
              <a:rPr lang="ru-RU" sz="2400" dirty="0"/>
            </a:br>
            <a:r>
              <a:rPr lang="ru-RU" sz="2400" dirty="0"/>
              <a:t>метод нахождения оптимальных параметров</a:t>
            </a:r>
            <a:r>
              <a:rPr lang="en-US" sz="2400" dirty="0"/>
              <a:t> </a:t>
            </a:r>
            <a:r>
              <a:rPr lang="kk-KZ" sz="2400" dirty="0"/>
              <a:t>линейной регрессии</a:t>
            </a:r>
            <a:r>
              <a:rPr lang="ru-RU" sz="2400" dirty="0"/>
              <a:t>, таких, что сумма квадратов ошибок (регрессионных остатков) минимальна.</a:t>
            </a:r>
            <a:br>
              <a:rPr lang="ru-RU" sz="2400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381224" y="3643314"/>
            <a:ext cx="7715304" cy="25105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/>
              <a:t>Сущность – в минимазации суммы квадратов остатков</a:t>
            </a:r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en-US" sz="3200" dirty="0"/>
              <a:t>Q=</a:t>
            </a:r>
            <a:r>
              <a:rPr lang="en-US" sz="3200" dirty="0">
                <a:sym typeface="Symbol"/>
              </a:rPr>
              <a:t>e</a:t>
            </a:r>
            <a:r>
              <a:rPr lang="en-US" sz="3200" baseline="-25000" dirty="0">
                <a:sym typeface="Symbol"/>
              </a:rPr>
              <a:t>i</a:t>
            </a:r>
            <a:r>
              <a:rPr lang="en-US" sz="3200" baseline="30000" dirty="0">
                <a:sym typeface="Symbol"/>
              </a:rPr>
              <a:t>2</a:t>
            </a:r>
            <a:r>
              <a:rPr lang="en-US" sz="3200" dirty="0">
                <a:sym typeface="Symbol"/>
              </a:rPr>
              <a:t>=(</a:t>
            </a:r>
            <a:r>
              <a:rPr lang="en-US" sz="3200" dirty="0" err="1">
                <a:sym typeface="Symbol"/>
              </a:rPr>
              <a:t>y</a:t>
            </a:r>
            <a:r>
              <a:rPr lang="en-US" sz="3200" baseline="-25000" dirty="0" err="1">
                <a:sym typeface="Symbol"/>
              </a:rPr>
              <a:t>i</a:t>
            </a:r>
            <a:r>
              <a:rPr lang="en-US" sz="3200" dirty="0" err="1">
                <a:sym typeface="Symbol"/>
              </a:rPr>
              <a:t>-y</a:t>
            </a:r>
            <a:r>
              <a:rPr lang="en-US" sz="3200" baseline="-25000" dirty="0" err="1">
                <a:sym typeface="Symbol"/>
              </a:rPr>
              <a:t>i</a:t>
            </a:r>
            <a:r>
              <a:rPr lang="en-US" sz="3200" dirty="0">
                <a:sym typeface="Symbol"/>
              </a:rPr>
              <a:t>)</a:t>
            </a:r>
            <a:r>
              <a:rPr lang="en-US" sz="3200" baseline="30000" dirty="0">
                <a:sym typeface="Symbol"/>
              </a:rPr>
              <a:t>2</a:t>
            </a:r>
            <a:r>
              <a:rPr lang="en-US" sz="3200" dirty="0">
                <a:sym typeface="Symbol"/>
              </a:rPr>
              <a:t>=(</a:t>
            </a:r>
            <a:r>
              <a:rPr lang="en-US" sz="3200" dirty="0" err="1">
                <a:sym typeface="Symbol"/>
              </a:rPr>
              <a:t>y</a:t>
            </a:r>
            <a:r>
              <a:rPr lang="en-US" sz="3200" baseline="-25000" dirty="0" err="1">
                <a:sym typeface="Symbol"/>
              </a:rPr>
              <a:t>i</a:t>
            </a:r>
            <a:r>
              <a:rPr lang="en-US" sz="3200" dirty="0">
                <a:sym typeface="Symbol"/>
              </a:rPr>
              <a:t>-a-</a:t>
            </a:r>
            <a:r>
              <a:rPr lang="en-US" sz="3200" dirty="0" err="1">
                <a:sym typeface="Symbol"/>
              </a:rPr>
              <a:t>bx</a:t>
            </a:r>
            <a:r>
              <a:rPr lang="en-US" sz="3200" baseline="-25000" dirty="0" err="1">
                <a:sym typeface="Symbol"/>
              </a:rPr>
              <a:t>i</a:t>
            </a:r>
            <a:r>
              <a:rPr lang="en-US" sz="3200" dirty="0">
                <a:sym typeface="Symbol"/>
              </a:rPr>
              <a:t>)</a:t>
            </a:r>
            <a:r>
              <a:rPr lang="en-US" sz="3200" baseline="30000" dirty="0">
                <a:sym typeface="Symbol"/>
              </a:rPr>
              <a:t>2</a:t>
            </a:r>
            <a:r>
              <a:rPr lang="en-US" sz="3200" dirty="0">
                <a:sym typeface="Symbol"/>
              </a:rPr>
              <a:t> </a:t>
            </a:r>
            <a:r>
              <a:rPr lang="en-US" sz="3200" dirty="0">
                <a:latin typeface="Calibri"/>
                <a:cs typeface="Calibri"/>
                <a:sym typeface="Symbol"/>
              </a:rPr>
              <a:t>→</a:t>
            </a:r>
            <a:r>
              <a:rPr lang="en-US" sz="3200" dirty="0">
                <a:sym typeface="Symbol"/>
              </a:rPr>
              <a:t> min</a:t>
            </a:r>
          </a:p>
          <a:p>
            <a:pPr>
              <a:buNone/>
            </a:pPr>
            <a:r>
              <a:rPr lang="kk-KZ" sz="3200" dirty="0">
                <a:sym typeface="Symbol"/>
              </a:rPr>
              <a:t>Где </a:t>
            </a:r>
            <a:r>
              <a:rPr lang="en-US" sz="3200" dirty="0">
                <a:sym typeface="Symbol"/>
              </a:rPr>
              <a:t>x</a:t>
            </a:r>
            <a:r>
              <a:rPr lang="en-US" sz="3200" baseline="-25000" dirty="0">
                <a:sym typeface="Symbol"/>
              </a:rPr>
              <a:t>i</a:t>
            </a:r>
            <a:r>
              <a:rPr lang="kk-KZ" sz="3200" dirty="0">
                <a:sym typeface="Symbol"/>
              </a:rPr>
              <a:t> </a:t>
            </a:r>
            <a:r>
              <a:rPr lang="en-US" sz="3200" dirty="0" err="1">
                <a:sym typeface="Symbol"/>
              </a:rPr>
              <a:t>y</a:t>
            </a:r>
            <a:r>
              <a:rPr lang="en-US" sz="3200" baseline="-25000" dirty="0" err="1">
                <a:sym typeface="Symbol"/>
              </a:rPr>
              <a:t>i</a:t>
            </a:r>
            <a:r>
              <a:rPr lang="kk-KZ" sz="3200" baseline="-25000" dirty="0">
                <a:sym typeface="Symbol"/>
              </a:rPr>
              <a:t> </a:t>
            </a:r>
            <a:r>
              <a:rPr lang="kk-KZ" sz="3200" dirty="0">
                <a:sym typeface="Symbol"/>
              </a:rPr>
              <a:t>   - известные</a:t>
            </a:r>
            <a:r>
              <a:rPr lang="ru-RU" sz="3200" dirty="0">
                <a:sym typeface="Symbol"/>
              </a:rPr>
              <a:t>, </a:t>
            </a:r>
            <a:r>
              <a:rPr lang="en-US" sz="3200" dirty="0" err="1">
                <a:sym typeface="Symbol"/>
              </a:rPr>
              <a:t>a,b</a:t>
            </a:r>
            <a:r>
              <a:rPr lang="en-US" sz="3200" dirty="0">
                <a:sym typeface="Symbol"/>
              </a:rPr>
              <a:t> - </a:t>
            </a:r>
            <a:r>
              <a:rPr lang="kk-KZ" sz="3200" dirty="0">
                <a:sym typeface="Symbol"/>
              </a:rPr>
              <a:t>неизвестные</a:t>
            </a:r>
            <a:endParaRPr lang="ru-RU" sz="3200" dirty="0"/>
          </a:p>
        </p:txBody>
      </p:sp>
      <p:sp>
        <p:nvSpPr>
          <p:cNvPr id="5" name="Полилиния 4"/>
          <p:cNvSpPr/>
          <p:nvPr/>
        </p:nvSpPr>
        <p:spPr>
          <a:xfrm>
            <a:off x="4625783" y="5004148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Рассчеты			производная по х и по 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4041648" cy="5638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kk-KZ" dirty="0"/>
              <a:t>а+</a:t>
            </a:r>
            <a:r>
              <a:rPr lang="en-US" dirty="0" err="1"/>
              <a:t>b</a:t>
            </a:r>
            <a:r>
              <a:rPr lang="en-US" dirty="0" err="1">
                <a:sym typeface="Symbol"/>
              </a:rPr>
              <a:t></a:t>
            </a:r>
            <a:r>
              <a:rPr lang="en-US" dirty="0" err="1"/>
              <a:t>y</a:t>
            </a:r>
            <a:r>
              <a:rPr lang="en-US" dirty="0"/>
              <a:t>= </a:t>
            </a:r>
            <a:r>
              <a:rPr lang="en-US" dirty="0">
                <a:sym typeface="Symbol"/>
              </a:rPr>
              <a:t></a:t>
            </a:r>
            <a:r>
              <a:rPr lang="en-US" dirty="0"/>
              <a:t>y</a:t>
            </a:r>
          </a:p>
          <a:p>
            <a:pPr>
              <a:buNone/>
            </a:pPr>
            <a:r>
              <a:rPr lang="en-US" dirty="0"/>
              <a:t>	a</a:t>
            </a:r>
            <a:r>
              <a:rPr lang="en-US" dirty="0">
                <a:sym typeface="Symbol"/>
              </a:rPr>
              <a:t></a:t>
            </a:r>
            <a:r>
              <a:rPr lang="en-US" dirty="0"/>
              <a:t>x+b</a:t>
            </a:r>
            <a:r>
              <a:rPr lang="en-US" dirty="0">
                <a:sym typeface="Symbol"/>
              </a:rPr>
              <a:t>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=</a:t>
            </a:r>
            <a:r>
              <a:rPr lang="en-US" dirty="0" err="1"/>
              <a:t>xy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kk-KZ" dirty="0">
              <a:sym typeface="Symbol"/>
            </a:endParaRPr>
          </a:p>
          <a:p>
            <a:pPr>
              <a:buNone/>
            </a:pPr>
            <a:r>
              <a:rPr lang="kk-KZ" dirty="0">
                <a:sym typeface="Symbol"/>
              </a:rPr>
              <a:t>Где х</a:t>
            </a:r>
            <a:r>
              <a:rPr lang="kk-KZ" baseline="30000" dirty="0">
                <a:sym typeface="Symbol"/>
              </a:rPr>
              <a:t>2</a:t>
            </a:r>
            <a:r>
              <a:rPr lang="ru-RU" dirty="0" err="1">
                <a:sym typeface="Symbol"/>
              </a:rPr>
              <a:t>=х</a:t>
            </a:r>
            <a:r>
              <a:rPr lang="en-US" baseline="-25000" dirty="0">
                <a:sym typeface="Symbol"/>
              </a:rPr>
              <a:t>i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/n   </a:t>
            </a:r>
            <a:r>
              <a:rPr lang="en-US" dirty="0" err="1">
                <a:sym typeface="Symbol"/>
              </a:rPr>
              <a:t>xy</a:t>
            </a:r>
            <a:r>
              <a:rPr lang="en-US" dirty="0">
                <a:sym typeface="Symbol"/>
              </a:rPr>
              <a:t>=x</a:t>
            </a:r>
            <a:r>
              <a:rPr lang="en-US" baseline="-25000" dirty="0">
                <a:sym typeface="Symbol"/>
              </a:rPr>
              <a:t>i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y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/n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pPr>
              <a:buNone/>
            </a:pPr>
            <a:r>
              <a:rPr lang="kk-KZ" dirty="0">
                <a:sym typeface="Symbol"/>
              </a:rPr>
              <a:t></a:t>
            </a:r>
            <a:r>
              <a:rPr lang="en-US" baseline="-25000" dirty="0" err="1">
                <a:sym typeface="Symbol"/>
              </a:rPr>
              <a:t>xy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xy</a:t>
            </a:r>
            <a:r>
              <a:rPr lang="en-US" dirty="0">
                <a:sym typeface="Symbol"/>
              </a:rPr>
              <a:t>-x y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pPr>
              <a:buNone/>
            </a:pP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=x</a:t>
            </a:r>
            <a:r>
              <a:rPr lang="en-US" baseline="30000" dirty="0">
                <a:sym typeface="Symbol"/>
              </a:rPr>
              <a:t>2</a:t>
            </a:r>
            <a:r>
              <a:rPr lang="en-US" dirty="0">
                <a:sym typeface="Symbol"/>
              </a:rPr>
              <a:t> – (x)</a:t>
            </a:r>
            <a:r>
              <a:rPr lang="en-US" baseline="30000" dirty="0">
                <a:sym typeface="Symbol"/>
              </a:rPr>
              <a:t>2</a:t>
            </a:r>
            <a:endParaRPr lang="kk-KZ" baseline="30000" dirty="0"/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en-US" dirty="0"/>
              <a:t>y =</a:t>
            </a:r>
            <a:r>
              <a:rPr lang="en-US" dirty="0" err="1"/>
              <a:t>a+bx</a:t>
            </a:r>
            <a:endParaRPr lang="kk-KZ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56198" y="3357562"/>
            <a:ext cx="4041648" cy="35004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kk-KZ" dirty="0"/>
              <a:t>Проходит через точку </a:t>
            </a:r>
          </a:p>
          <a:p>
            <a:pPr>
              <a:buNone/>
            </a:pPr>
            <a:r>
              <a:rPr lang="ru-RU" dirty="0"/>
              <a:t>(</a:t>
            </a:r>
            <a:r>
              <a:rPr lang="ru-RU" dirty="0">
                <a:sym typeface="Symbol"/>
              </a:rPr>
              <a:t></a:t>
            </a:r>
            <a:r>
              <a:rPr lang="ru-RU" dirty="0" err="1"/>
              <a:t>х</a:t>
            </a:r>
            <a:r>
              <a:rPr lang="ru-RU" dirty="0"/>
              <a:t>, </a:t>
            </a:r>
            <a:r>
              <a:rPr lang="ru-RU" dirty="0">
                <a:sym typeface="Symbol"/>
              </a:rPr>
              <a:t></a:t>
            </a:r>
            <a:r>
              <a:rPr lang="en-US" dirty="0"/>
              <a:t>y</a:t>
            </a:r>
            <a:r>
              <a:rPr lang="ru-RU" dirty="0"/>
              <a:t>)</a:t>
            </a:r>
            <a:r>
              <a:rPr lang="kk-KZ" dirty="0"/>
              <a:t> и справедливо равенство </a:t>
            </a:r>
            <a:r>
              <a:rPr lang="kk-KZ" dirty="0">
                <a:sym typeface="Symbol"/>
              </a:rPr>
              <a:t></a:t>
            </a:r>
            <a:r>
              <a:rPr lang="en-US" dirty="0"/>
              <a:t>e=0</a:t>
            </a:r>
          </a:p>
          <a:p>
            <a:pPr>
              <a:buNone/>
            </a:pPr>
            <a:r>
              <a:rPr lang="kk-KZ" dirty="0"/>
              <a:t>Коэффициент </a:t>
            </a:r>
            <a:r>
              <a:rPr lang="en-US" i="1" dirty="0"/>
              <a:t>b</a:t>
            </a:r>
            <a:r>
              <a:rPr lang="kk-KZ" dirty="0"/>
              <a:t> – угловой коэффициент</a:t>
            </a:r>
            <a:r>
              <a:rPr lang="en-US" dirty="0"/>
              <a:t> </a:t>
            </a:r>
            <a:r>
              <a:rPr lang="kk-KZ" dirty="0"/>
              <a:t>линии регрессии</a:t>
            </a:r>
          </a:p>
          <a:p>
            <a:pPr>
              <a:buNone/>
            </a:pPr>
            <a:r>
              <a:rPr lang="kk-KZ" dirty="0"/>
              <a:t>Постоянная </a:t>
            </a:r>
            <a:r>
              <a:rPr lang="kk-KZ" i="1" dirty="0"/>
              <a:t>а</a:t>
            </a:r>
            <a:r>
              <a:rPr lang="kk-KZ" dirty="0"/>
              <a:t> дает прогнозируемое значение при </a:t>
            </a:r>
            <a:r>
              <a:rPr lang="en-US" dirty="0"/>
              <a:t>x</a:t>
            </a:r>
            <a:r>
              <a:rPr lang="ru-RU" dirty="0"/>
              <a:t>=0</a:t>
            </a:r>
            <a:r>
              <a:rPr lang="en-US" dirty="0"/>
              <a:t>.   </a:t>
            </a:r>
          </a:p>
          <a:p>
            <a:pPr>
              <a:buNone/>
            </a:pP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/>
              <a:t>=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 err="1"/>
              <a:t>+e</a:t>
            </a:r>
            <a:r>
              <a:rPr lang="en-US" baseline="-25000" dirty="0" err="1"/>
              <a:t>i</a:t>
            </a:r>
            <a:r>
              <a:rPr lang="en-US" baseline="-25000" dirty="0"/>
              <a:t>		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baseline="-25000" dirty="0"/>
              <a:t> =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 err="1"/>
              <a:t>-y</a:t>
            </a:r>
            <a:r>
              <a:rPr lang="en-US" baseline="-25000" dirty="0" err="1"/>
              <a:t>i</a:t>
            </a:r>
            <a:r>
              <a:rPr lang="en-US" baseline="-25000" dirty="0"/>
              <a:t> 	</a:t>
            </a:r>
            <a:endParaRPr lang="ru-RU" baseline="-250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738546" y="1643050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Левая фигурная скобка 6"/>
          <p:cNvSpPr/>
          <p:nvPr/>
        </p:nvSpPr>
        <p:spPr>
          <a:xfrm>
            <a:off x="2024034" y="1214422"/>
            <a:ext cx="214314" cy="7858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681" y="2350130"/>
            <a:ext cx="2786082" cy="1149502"/>
          </a:xfrm>
          <a:prstGeom prst="rect">
            <a:avLst/>
          </a:prstGeom>
          <a:noFill/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524001" y="1063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2024035" y="5857892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лево 11"/>
          <p:cNvSpPr/>
          <p:nvPr/>
        </p:nvSpPr>
        <p:spPr>
          <a:xfrm>
            <a:off x="5953124" y="2000240"/>
            <a:ext cx="4071966" cy="14287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Два варианта рассчета а и </a:t>
            </a:r>
            <a:r>
              <a:rPr lang="en-US" dirty="0"/>
              <a:t>b</a:t>
            </a:r>
            <a:r>
              <a:rPr lang="kk-KZ" dirty="0"/>
              <a:t> 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2860" y="385762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738414" y="457200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6524629" y="6286520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190815" y="276845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олилиния 14">
            <a:extLst>
              <a:ext uri="{FF2B5EF4-FFF2-40B4-BE49-F238E27FC236}">
                <a16:creationId xmlns:a16="http://schemas.microsoft.com/office/drawing/2014/main" id="{B9E4EFD5-8C33-8783-7606-E03EFC1E81DF}"/>
              </a:ext>
            </a:extLst>
          </p:cNvPr>
          <p:cNvSpPr/>
          <p:nvPr/>
        </p:nvSpPr>
        <p:spPr>
          <a:xfrm rot="11032791" flipV="1">
            <a:off x="8838876" y="6177453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Коэффициент детерминации </a:t>
            </a:r>
            <a:r>
              <a:rPr lang="en-US" dirty="0"/>
              <a:t>R-</a:t>
            </a:r>
            <a:r>
              <a:rPr lang="kk-KZ" dirty="0"/>
              <a:t>квадрат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sz="4000" dirty="0"/>
              <a:t>Коэффициент детерминации </a:t>
            </a:r>
            <a:r>
              <a:rPr lang="en-US" sz="4000" dirty="0"/>
              <a:t>R-</a:t>
            </a:r>
            <a:r>
              <a:rPr lang="kk-KZ" sz="4000" dirty="0"/>
              <a:t>квадрат – доля объясненной части разброса зависимой переменной </a:t>
            </a:r>
          </a:p>
          <a:p>
            <a:endParaRPr lang="kk-KZ" sz="4000" dirty="0"/>
          </a:p>
          <a:p>
            <a:r>
              <a:rPr lang="kk-KZ" sz="4000" dirty="0"/>
              <a:t>Вычисляется для проверки достоверности / адекватности модели</a:t>
            </a:r>
          </a:p>
          <a:p>
            <a:endParaRPr lang="kk-KZ" sz="4000" dirty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56198" y="3143248"/>
            <a:ext cx="5124378" cy="3486152"/>
          </a:xfrm>
        </p:spPr>
        <p:txBody>
          <a:bodyPr>
            <a:normAutofit fontScale="70000" lnSpcReduction="20000"/>
          </a:bodyPr>
          <a:lstStyle/>
          <a:p>
            <a:r>
              <a:rPr lang="kk-KZ" dirty="0"/>
              <a:t>Коэффициент детерминации </a:t>
            </a:r>
            <a:r>
              <a:rPr lang="en-US" dirty="0"/>
              <a:t>R-</a:t>
            </a:r>
            <a:r>
              <a:rPr lang="kk-KZ" dirty="0"/>
              <a:t>квадрат</a:t>
            </a:r>
            <a:r>
              <a:rPr lang="en-US" dirty="0"/>
              <a:t> – </a:t>
            </a:r>
            <a:r>
              <a:rPr lang="kk-KZ" dirty="0"/>
              <a:t>показатель качества подгонки модели к исходным данным</a:t>
            </a:r>
          </a:p>
          <a:p>
            <a:endParaRPr lang="kk-KZ" dirty="0"/>
          </a:p>
          <a:p>
            <a:r>
              <a:rPr lang="en-US" dirty="0"/>
              <a:t>R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kk-KZ" dirty="0"/>
              <a:t>близок к 1 – очень хорошая подгонка</a:t>
            </a:r>
            <a:r>
              <a:rPr lang="ru-RU" dirty="0"/>
              <a:t>, объясняет исходную изменчивость</a:t>
            </a:r>
          </a:p>
          <a:p>
            <a:r>
              <a:rPr lang="kk-KZ" dirty="0"/>
              <a:t>Значимость </a:t>
            </a:r>
            <a:r>
              <a:rPr lang="en-US" dirty="0"/>
              <a:t>R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kk-KZ" dirty="0"/>
              <a:t>п</a:t>
            </a:r>
            <a:r>
              <a:rPr lang="ru-RU" dirty="0" err="1"/>
              <a:t>роверяется</a:t>
            </a:r>
            <a:r>
              <a:rPr lang="ru-RU" dirty="0"/>
              <a:t> гипотеза </a:t>
            </a:r>
            <a:r>
              <a:rPr lang="en-US" dirty="0"/>
              <a:t>F </a:t>
            </a:r>
            <a:r>
              <a:rPr lang="kk-KZ" dirty="0"/>
              <a:t>статистики</a:t>
            </a:r>
          </a:p>
          <a:p>
            <a:pPr marL="0" indent="0">
              <a:buNone/>
            </a:pPr>
            <a:r>
              <a:rPr lang="kk-KZ" dirty="0"/>
              <a:t>Если</a:t>
            </a:r>
            <a:r>
              <a:rPr lang="ru-RU" dirty="0"/>
              <a:t> Н0: </a:t>
            </a:r>
            <a:r>
              <a:rPr lang="en-US" dirty="0"/>
              <a:t>F=0</a:t>
            </a:r>
            <a:r>
              <a:rPr lang="ru-RU" dirty="0"/>
              <a:t>, то незначима подгонка</a:t>
            </a:r>
            <a:endParaRPr lang="en-US" dirty="0"/>
          </a:p>
          <a:p>
            <a:r>
              <a:rPr lang="kk-KZ" dirty="0"/>
              <a:t>Проверяется </a:t>
            </a:r>
            <a:r>
              <a:rPr lang="en-US" dirty="0"/>
              <a:t>t</a:t>
            </a:r>
            <a:r>
              <a:rPr lang="ru-RU" dirty="0"/>
              <a:t> – Стьюдентом значимость </a:t>
            </a:r>
            <a:r>
              <a:rPr lang="ru-RU" dirty="0" err="1"/>
              <a:t>коэф</a:t>
            </a:r>
            <a:r>
              <a:rPr lang="ru-RU" dirty="0"/>
              <a:t>.</a:t>
            </a:r>
            <a:r>
              <a:rPr lang="en-US" dirty="0"/>
              <a:t>b </a:t>
            </a:r>
          </a:p>
          <a:p>
            <a:pPr marL="0" indent="0">
              <a:buNone/>
            </a:pPr>
            <a:r>
              <a:rPr lang="kk-KZ" dirty="0"/>
              <a:t>Если </a:t>
            </a:r>
            <a:r>
              <a:rPr lang="en-US" dirty="0"/>
              <a:t>t</a:t>
            </a:r>
            <a:r>
              <a:rPr lang="kk-KZ" dirty="0"/>
              <a:t>эмп </a:t>
            </a:r>
            <a:r>
              <a:rPr lang="en-US" dirty="0"/>
              <a:t> &lt; t</a:t>
            </a:r>
            <a:r>
              <a:rPr lang="kk-KZ" dirty="0"/>
              <a:t> кр</a:t>
            </a:r>
            <a:r>
              <a:rPr lang="ru-RU" dirty="0"/>
              <a:t>, т</a:t>
            </a:r>
            <a:r>
              <a:rPr lang="kk-KZ" dirty="0"/>
              <a:t>о незначим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kk-KZ" dirty="0"/>
              <a:t>эмп </a:t>
            </a:r>
            <a:r>
              <a:rPr lang="en-US" dirty="0"/>
              <a:t> &gt; t</a:t>
            </a:r>
            <a:r>
              <a:rPr lang="kk-KZ" dirty="0"/>
              <a:t> кр</a:t>
            </a:r>
            <a:r>
              <a:rPr lang="ru-RU" dirty="0"/>
              <a:t>, т</a:t>
            </a:r>
            <a:r>
              <a:rPr lang="kk-KZ" dirty="0"/>
              <a:t>о </a:t>
            </a:r>
            <a:r>
              <a:rPr lang="en-US" dirty="0"/>
              <a:t> </a:t>
            </a:r>
            <a:r>
              <a:rPr lang="kk-KZ" dirty="0"/>
              <a:t>значим</a:t>
            </a:r>
            <a:r>
              <a:rPr lang="en-US" dirty="0"/>
              <a:t> b</a:t>
            </a:r>
            <a:endParaRPr lang="ru-RU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10381" y="1714488"/>
            <a:ext cx="2333061" cy="928694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проверки 			Задача</a:t>
            </a:r>
            <a:br>
              <a:rPr lang="ru-RU" dirty="0"/>
            </a:br>
            <a:r>
              <a:rPr lang="ru-RU" dirty="0"/>
              <a:t>используется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Проверяется гипотеза Н0: </a:t>
            </a:r>
            <a:r>
              <a:rPr lang="en-US" dirty="0"/>
              <a:t>F=0</a:t>
            </a:r>
            <a:r>
              <a:rPr lang="ru-RU" dirty="0"/>
              <a:t>, для </a:t>
            </a:r>
            <a:r>
              <a:rPr lang="en-US" dirty="0"/>
              <a:t>F </a:t>
            </a:r>
            <a:r>
              <a:rPr lang="kk-KZ" dirty="0"/>
              <a:t>статистики</a:t>
            </a:r>
            <a:endParaRPr lang="ru-RU" dirty="0"/>
          </a:p>
          <a:p>
            <a:endParaRPr lang="kk-KZ" dirty="0"/>
          </a:p>
          <a:p>
            <a:r>
              <a:rPr lang="en-US" dirty="0"/>
              <a:t>F </a:t>
            </a:r>
            <a:r>
              <a:rPr lang="kk-KZ" dirty="0"/>
              <a:t>распределение Фишера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Содержимое 3"/>
              <p:cNvSpPr>
                <a:spLocks noGrp="1"/>
              </p:cNvSpPr>
              <p:nvPr>
                <p:ph sz="quarter" idx="2"/>
              </p:nvPr>
            </p:nvSpPr>
            <p:spPr>
              <a:xfrm>
                <a:off x="6176264" y="1216152"/>
                <a:ext cx="5388864" cy="5597224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>
                    <a:sym typeface="Symbol"/>
                  </a:rPr>
                  <a:t></a:t>
                </a:r>
                <a:r>
                  <a:rPr lang="en-US" dirty="0"/>
                  <a:t>x =</a:t>
                </a:r>
              </a:p>
              <a:p>
                <a:r>
                  <a:rPr lang="en-US" dirty="0">
                    <a:sym typeface="Symbol"/>
                  </a:rPr>
                  <a:t></a:t>
                </a:r>
                <a:r>
                  <a:rPr lang="en-US" dirty="0"/>
                  <a:t>y</a:t>
                </a:r>
                <a:r>
                  <a:rPr lang="kk-KZ" dirty="0"/>
                  <a:t> </a:t>
                </a:r>
                <a:r>
                  <a:rPr lang="ru-RU" dirty="0"/>
                  <a:t>=</a:t>
                </a:r>
                <a:endParaRPr lang="en-US" dirty="0"/>
              </a:p>
              <a:p>
                <a:endParaRPr lang="kk-KZ" baseline="30000" dirty="0"/>
              </a:p>
              <a:p>
                <a:r>
                  <a:rPr lang="kk-KZ" dirty="0"/>
                  <a:t>х</a:t>
                </a:r>
                <a:r>
                  <a:rPr lang="en-US" baseline="30000" dirty="0"/>
                  <a:t>2 =</a:t>
                </a:r>
              </a:p>
              <a:p>
                <a:r>
                  <a:rPr lang="kk-KZ" dirty="0"/>
                  <a:t>х</a:t>
                </a:r>
                <a:r>
                  <a:rPr lang="en-US" dirty="0"/>
                  <a:t>y</a:t>
                </a:r>
                <a:r>
                  <a:rPr lang="ru-RU" dirty="0"/>
                  <a:t> =</a:t>
                </a:r>
                <a:endParaRPr lang="en-US" dirty="0"/>
              </a:p>
              <a:p>
                <a:r>
                  <a:rPr lang="ru-RU" dirty="0">
                    <a:sym typeface="Symbol"/>
                  </a:rPr>
                  <a:t></a:t>
                </a:r>
                <a:r>
                  <a:rPr lang="en-US" baseline="-25000" dirty="0">
                    <a:sym typeface="Symbol"/>
                  </a:rPr>
                  <a:t>x</a:t>
                </a:r>
                <a:r>
                  <a:rPr lang="en-US" baseline="30000" dirty="0">
                    <a:sym typeface="Symbol"/>
                  </a:rPr>
                  <a:t>2</a:t>
                </a:r>
                <a:r>
                  <a:rPr lang="ru-RU" baseline="30000" dirty="0">
                    <a:sym typeface="Symbol"/>
                  </a:rPr>
                  <a:t>   </a:t>
                </a:r>
                <a:r>
                  <a:rPr lang="ru-RU" dirty="0">
                    <a:sym typeface="Symbol"/>
                  </a:rPr>
                  <a:t>= </a:t>
                </a:r>
                <a:r>
                  <a:rPr lang="en-US" dirty="0">
                    <a:sym typeface="Symbol"/>
                  </a:rPr>
                  <a:t>x</a:t>
                </a:r>
                <a:r>
                  <a:rPr lang="en-US" baseline="30000" dirty="0">
                    <a:sym typeface="Symbol"/>
                  </a:rPr>
                  <a:t>2</a:t>
                </a:r>
                <a:r>
                  <a:rPr lang="en-US" dirty="0">
                    <a:sym typeface="Symbol"/>
                  </a:rPr>
                  <a:t> – (x)</a:t>
                </a:r>
                <a:r>
                  <a:rPr lang="en-US" baseline="30000" dirty="0">
                    <a:sym typeface="Symbol"/>
                  </a:rPr>
                  <a:t>2</a:t>
                </a:r>
                <a:r>
                  <a:rPr lang="ru-RU" baseline="30000" dirty="0">
                    <a:sym typeface="Symbol"/>
                  </a:rPr>
                  <a:t> </a:t>
                </a:r>
                <a:r>
                  <a:rPr lang="ru-RU" dirty="0">
                    <a:sym typeface="Symbol"/>
                  </a:rPr>
                  <a:t>=</a:t>
                </a:r>
                <a:endParaRPr lang="kk-KZ" dirty="0"/>
              </a:p>
              <a:p>
                <a:r>
                  <a:rPr lang="en-US" dirty="0">
                    <a:sym typeface="Symbol"/>
                  </a:rPr>
                  <a:t></a:t>
                </a:r>
                <a:r>
                  <a:rPr lang="en-US" baseline="-25000" dirty="0" err="1">
                    <a:sym typeface="Symbol"/>
                  </a:rPr>
                  <a:t>xy</a:t>
                </a:r>
                <a:r>
                  <a:rPr lang="ru-RU" dirty="0">
                    <a:sym typeface="Symbol"/>
                  </a:rPr>
                  <a:t> = </a:t>
                </a:r>
                <a:r>
                  <a:rPr lang="en-US" dirty="0" err="1">
                    <a:sym typeface="Symbol"/>
                  </a:rPr>
                  <a:t>xy</a:t>
                </a:r>
                <a:r>
                  <a:rPr lang="en-US" dirty="0">
                    <a:sym typeface="Symbol"/>
                  </a:rPr>
                  <a:t>-x y</a:t>
                </a:r>
                <a:r>
                  <a:rPr lang="ru-RU" dirty="0">
                    <a:sym typeface="Symbol"/>
                  </a:rPr>
                  <a:t> =</a:t>
                </a:r>
                <a:endParaRPr lang="en-US" baseline="-25000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b=</a:t>
                </a:r>
              </a:p>
              <a:p>
                <a:r>
                  <a:rPr lang="en-US" dirty="0">
                    <a:sym typeface="Symbol"/>
                  </a:rPr>
                  <a:t>a=</a:t>
                </a:r>
              </a:p>
              <a:p>
                <a:r>
                  <a:rPr lang="ru-RU" dirty="0">
                    <a:sym typeface="Symbol"/>
                  </a:rPr>
                  <a:t>Уравнение регрессии </a:t>
                </a:r>
              </a:p>
              <a:p>
                <a:pPr>
                  <a:buNone/>
                </a:pPr>
                <a:r>
                  <a:rPr lang="ru-RU" dirty="0">
                    <a:sym typeface="Symbol"/>
                  </a:rPr>
                  <a:t>		</a:t>
                </a:r>
                <a:r>
                  <a:rPr lang="en-US" dirty="0">
                    <a:sym typeface="Symbol"/>
                  </a:rPr>
                  <a:t>y=</a:t>
                </a:r>
                <a:r>
                  <a:rPr lang="en-US" dirty="0" err="1">
                    <a:sym typeface="Symbol"/>
                  </a:rPr>
                  <a:t>a+bx</a:t>
                </a:r>
                <a:endParaRPr lang="ru-RU" dirty="0">
                  <a:sym typeface="Symbol"/>
                </a:endParaRPr>
              </a:p>
              <a:p>
                <a:endParaRPr lang="kk-KZ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R</a:t>
                </a:r>
                <a:r>
                  <a:rPr lang="en-US" baseline="30000" dirty="0">
                    <a:sym typeface="Symbol"/>
                  </a:rPr>
                  <a:t>2 </a:t>
                </a:r>
                <a:r>
                  <a:rPr lang="en-US" dirty="0">
                    <a:sym typeface="Symbol"/>
                  </a:rPr>
                  <a:t>= </a:t>
                </a:r>
              </a:p>
              <a:p>
                <a:r>
                  <a:rPr lang="en-US" dirty="0">
                    <a:sym typeface="Symbol"/>
                  </a:rPr>
                  <a:t>F</a:t>
                </a:r>
                <a:r>
                  <a:rPr lang="kk-KZ" dirty="0">
                    <a:sym typeface="Symbol"/>
                  </a:rPr>
                  <a:t>эмп</a:t>
                </a:r>
                <a:r>
                  <a:rPr lang="en-US" dirty="0">
                    <a:sym typeface="Symbol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𝑅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−2)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1−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𝑅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t </a:t>
                </a:r>
                <a:r>
                  <a:rPr lang="kk-KZ" dirty="0">
                    <a:sym typeface="Symbol"/>
                  </a:rPr>
                  <a:t>эмп</a:t>
                </a:r>
                <a:r>
                  <a:rPr lang="en-US" dirty="0">
                    <a:sym typeface="Symbol"/>
                  </a:rPr>
                  <a:t>=b/(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Sup>
                                  <m:sSub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sym typeface="Symbol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nary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−2</m:t>
                            </m:r>
                          </m:den>
                        </m:f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∗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sym typeface="Symbol"/>
                              </a:rPr>
                              <m:t>2</m:t>
                            </m:r>
                          </m:sup>
                        </m:sSubSup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4" name="Содержимое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xfrm>
                <a:off x="6176264" y="1216152"/>
                <a:ext cx="5388864" cy="5597224"/>
              </a:xfrm>
              <a:blipFill>
                <a:blip r:embed="rId2"/>
                <a:stretch>
                  <a:fillRect l="-566" t="-207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6524628" y="250030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524628" y="206084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1" y="-137640"/>
            <a:ext cx="12192000" cy="571480"/>
          </a:xfrm>
        </p:spPr>
        <p:txBody>
          <a:bodyPr>
            <a:noAutofit/>
          </a:bodyPr>
          <a:lstStyle/>
          <a:p>
            <a:r>
              <a:rPr lang="kk-KZ" sz="1400" dirty="0"/>
              <a:t>Построить регрессионную зависимость  по данным успеваемости </a:t>
            </a:r>
            <a:r>
              <a:rPr lang="en-US" sz="1400" dirty="0"/>
              <a:t>Y </a:t>
            </a:r>
            <a:r>
              <a:rPr lang="kk-KZ" sz="1400" dirty="0"/>
              <a:t>в 9 классе по математике и результатам группового теста Х, проведенного в конце 8 класса </a:t>
            </a:r>
            <a:endParaRPr lang="ru-RU" sz="14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82855767"/>
              </p:ext>
            </p:extLst>
          </p:nvPr>
        </p:nvGraphicFramePr>
        <p:xfrm>
          <a:off x="1523997" y="214302"/>
          <a:ext cx="9144005" cy="7077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23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r>
                        <a:rPr lang="ru-RU" dirty="0"/>
                        <a:t>Номер </a:t>
                      </a:r>
                      <a:r>
                        <a:rPr lang="ru-RU" dirty="0" err="1"/>
                        <a:t>испыт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r>
                        <a:rPr lang="kk-KZ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xy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(y-</a:t>
                      </a:r>
                      <a:r>
                        <a:rPr lang="en-US" dirty="0">
                          <a:sym typeface="Symbol"/>
                        </a:rPr>
                        <a:t></a:t>
                      </a:r>
                      <a:r>
                        <a:rPr lang="en-US" dirty="0"/>
                        <a:t>y)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(y-</a:t>
                      </a:r>
                      <a:r>
                        <a:rPr lang="en-US" dirty="0">
                          <a:sym typeface="Symbol"/>
                        </a:rPr>
                        <a:t></a:t>
                      </a:r>
                      <a:r>
                        <a:rPr lang="en-US" dirty="0"/>
                        <a:t>y)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(y-y)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31,81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35,36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35,36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36,77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37,48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0340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39,61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39,61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</a:rPr>
                        <a:t>39,61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41.73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42.44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42.44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43.15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884">
                <a:tc>
                  <a:txBody>
                    <a:bodyPr/>
                    <a:lstStyle/>
                    <a:p>
                      <a:r>
                        <a:rPr lang="en-US" sz="1400" dirty="0"/>
                        <a:t>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43.86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779">
                <a:tc>
                  <a:txBody>
                    <a:bodyPr/>
                    <a:lstStyle/>
                    <a:p>
                      <a:r>
                        <a:rPr lang="ru-RU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bg1"/>
                          </a:solidFill>
                        </a:rPr>
                        <a:t>43,86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7731">
                <a:tc>
                  <a:txBody>
                    <a:bodyPr/>
                    <a:lstStyle/>
                    <a:p>
                      <a:r>
                        <a:rPr lang="ru-RU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45.27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0121">
                <a:tc>
                  <a:txBody>
                    <a:bodyPr/>
                    <a:lstStyle/>
                    <a:p>
                      <a:r>
                        <a:rPr lang="ru-RU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45.27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20826">
                <a:tc>
                  <a:txBody>
                    <a:bodyPr/>
                    <a:lstStyle/>
                    <a:p>
                      <a:r>
                        <a:rPr lang="ru-RU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45.98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r>
                        <a:rPr lang="ru-RU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47.40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2128">
                <a:tc>
                  <a:txBody>
                    <a:bodyPr/>
                    <a:lstStyle/>
                    <a:p>
                      <a:r>
                        <a:rPr lang="ru-RU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48.11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05613">
                <a:tc>
                  <a:txBody>
                    <a:bodyPr/>
                    <a:lstStyle/>
                    <a:p>
                      <a:r>
                        <a:rPr lang="kk-KZ" sz="1400" dirty="0"/>
                        <a:t>итого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9" name="Полилиния 8"/>
          <p:cNvSpPr/>
          <p:nvPr/>
        </p:nvSpPr>
        <p:spPr>
          <a:xfrm>
            <a:off x="6888088" y="231472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8934677" y="148100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10056440" y="171495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Задание на дом – построить уравнение регрессии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981200" y="1219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Номер испытуемого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Аналитические умения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Прогностическое</a:t>
                      </a:r>
                      <a:r>
                        <a:rPr lang="kk-KZ" baseline="0" dirty="0"/>
                        <a:t> умение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среднее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24C23-D035-31B2-3D99-3CB9AFC5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Задания</a:t>
            </a:r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30DAC9-A810-16E0-5157-22DE1B8EB023}"/>
              </a:ext>
            </a:extLst>
          </p:cNvPr>
          <p:cNvSpPr txBox="1"/>
          <p:nvPr/>
        </p:nvSpPr>
        <p:spPr>
          <a:xfrm>
            <a:off x="767408" y="1412776"/>
            <a:ext cx="1065718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/>
              <a:t>Каков </a:t>
            </a:r>
            <a:r>
              <a:rPr lang="ru-RU" sz="2800" dirty="0"/>
              <a:t>вклад ученых, которые открыли "нормальное распределение»? Опишите психологический портрет одного из них</a:t>
            </a:r>
          </a:p>
          <a:p>
            <a:endParaRPr lang="ru-RU" sz="2800" dirty="0"/>
          </a:p>
          <a:p>
            <a:r>
              <a:rPr lang="ru-RU" sz="2800" dirty="0"/>
              <a:t>Разработать психологический портрет известного ученого, внесшего вклад в развитие статистических методов в психологии. </a:t>
            </a:r>
          </a:p>
          <a:p>
            <a:r>
              <a:rPr lang="ru-RU" sz="2800" dirty="0"/>
              <a:t>Можно ли через разработанный им критерий или метод охарактеризовать его самого, его качества личности</a:t>
            </a:r>
          </a:p>
          <a:p>
            <a:r>
              <a:rPr lang="ru-RU" sz="2800" dirty="0"/>
              <a:t>Почему?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97562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5697C9-1A13-1E24-F861-F5CDBED8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6 медалей оценки Эдварда Боно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25DB5B-69E2-0063-91DD-D1B5F31AF10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 Эдвард де Боно предлагает в своем методе несколько видоизмененную схему присуждения этих «наград»: вы оцениваете не саму свою идею на «золото», либо «серебро», и т. д. – вы с помощью системы медалей оцениваете наличие в своей идее того или иного аспекта ценностей. Самих же этих медалей не три, как обычно в спорте, а шесть:</a:t>
            </a:r>
            <a:endParaRPr lang="ru-KZ" dirty="0"/>
          </a:p>
          <a:p>
            <a:r>
              <a:rPr lang="ru-RU" dirty="0"/>
              <a:t>• золотая,</a:t>
            </a:r>
            <a:endParaRPr lang="ru-KZ" dirty="0"/>
          </a:p>
          <a:p>
            <a:r>
              <a:rPr lang="ru-RU" dirty="0"/>
              <a:t>• серебряная,</a:t>
            </a:r>
            <a:endParaRPr lang="ru-KZ" dirty="0"/>
          </a:p>
          <a:p>
            <a:r>
              <a:rPr lang="ru-RU" dirty="0"/>
              <a:t>• стальная,</a:t>
            </a:r>
            <a:endParaRPr lang="ru-KZ" dirty="0"/>
          </a:p>
          <a:p>
            <a:r>
              <a:rPr lang="ru-RU" dirty="0"/>
              <a:t>• стеклянная,</a:t>
            </a:r>
            <a:endParaRPr lang="ru-KZ" dirty="0"/>
          </a:p>
          <a:p>
            <a:r>
              <a:rPr lang="ru-RU" dirty="0"/>
              <a:t>• деревянная,</a:t>
            </a:r>
            <a:endParaRPr lang="ru-KZ" dirty="0"/>
          </a:p>
          <a:p>
            <a:r>
              <a:rPr lang="ru-RU" dirty="0"/>
              <a:t>• медная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03196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AD7201-1840-0780-8577-5823E4C4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1" y="908720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ru-RU" dirty="0"/>
              <a:t>Ценность каждой следующей медали убывает в сравнении с предыдущими. В соответствии с этими медалями существует и шесть ценностных аспектов, которым должна соответствовать хорошая идея: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8A77EB-9B9E-E34D-2E4D-C947BDD6C0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2132856"/>
            <a:ext cx="10972800" cy="402410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• Какое влияние на людей окажет реализация идеи, каким образом она затрагивает общечеловеческие ценности, как скажется на отношениях между людьми. Все, что связано с человеком, является самым важным аспектом любой идеи, а потому оценивается </a:t>
            </a:r>
            <a:r>
              <a:rPr lang="ru-RU" i="1" dirty="0"/>
              <a:t>золотой медалью</a:t>
            </a:r>
            <a:r>
              <a:rPr lang="ru-RU" dirty="0"/>
              <a:t>.</a:t>
            </a:r>
            <a:endParaRPr lang="ru-KZ" dirty="0"/>
          </a:p>
          <a:p>
            <a:r>
              <a:rPr lang="ru-RU" dirty="0"/>
              <a:t>• Как идея позволяет достичь конкретных целей, ради которых она и создавалась: например, получить прибыль, что-то создать, построить, принести пользу. Это второй по важности аспект, оценивается </a:t>
            </a:r>
            <a:r>
              <a:rPr lang="ru-RU" i="1" dirty="0"/>
              <a:t>серебряной медалью</a:t>
            </a:r>
            <a:r>
              <a:rPr lang="ru-RU" dirty="0"/>
              <a:t>.</a:t>
            </a:r>
            <a:endParaRPr lang="ru-KZ" dirty="0"/>
          </a:p>
          <a:p>
            <a:r>
              <a:rPr lang="ru-RU" dirty="0"/>
              <a:t>• Насколько качественным будет желаемый результат, получите ли вы в итоге столь же надежный и прочный продукт как дамасская сталь. Третий по важности аспект, оценивается </a:t>
            </a:r>
            <a:r>
              <a:rPr lang="ru-RU" i="1" dirty="0"/>
              <a:t>стальной медалью</a:t>
            </a:r>
            <a:r>
              <a:rPr lang="ru-RU" dirty="0"/>
              <a:t>.</a:t>
            </a:r>
            <a:endParaRPr lang="ru-KZ" dirty="0"/>
          </a:p>
          <a:p>
            <a:r>
              <a:rPr lang="ru-RU" dirty="0"/>
              <a:t>• Насколько идея является новой, творческой, и вместе с тем простой в осуществлении, какие дает позитивные возможности. Четвертый по важности аспект, оценивается </a:t>
            </a:r>
            <a:r>
              <a:rPr lang="ru-RU" i="1" dirty="0"/>
              <a:t>стеклянной медалью</a:t>
            </a:r>
            <a:r>
              <a:rPr lang="ru-RU" dirty="0"/>
              <a:t>.</a:t>
            </a:r>
            <a:endParaRPr lang="ru-KZ" dirty="0"/>
          </a:p>
          <a:p>
            <a:r>
              <a:rPr lang="ru-RU" dirty="0"/>
              <a:t>• Какое воздействие окажет реализация идеи на окружающую среду, экологию – в широком смысле этого слова (не только на природу, но и, к примеру, на атмосферу в обществе и вашем ближайшем окружении). Пятый по важности аспект, оценивается </a:t>
            </a:r>
            <a:r>
              <a:rPr lang="ru-RU" i="1" dirty="0"/>
              <a:t>деревянной медалью</a:t>
            </a:r>
            <a:r>
              <a:rPr lang="ru-RU" dirty="0"/>
              <a:t>.</a:t>
            </a:r>
            <a:endParaRPr lang="ru-KZ" dirty="0"/>
          </a:p>
          <a:p>
            <a:r>
              <a:rPr lang="ru-RU" dirty="0"/>
              <a:t>• Как мы воспринимаем идею, нравится ли она нам, не выдает ли себя по первому впечатлению за что-то другое – как начищенная медная монета может показаться золотой. Шестой по важности аспект, оценивается </a:t>
            </a:r>
            <a:r>
              <a:rPr lang="ru-RU" i="1" dirty="0"/>
              <a:t>медной медалью</a:t>
            </a:r>
            <a:r>
              <a:rPr lang="ru-RU" dirty="0"/>
              <a:t>.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7538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Литература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Новикова Н.В., Новиков А.И. Математические методы в психологии. – М., 2015 (</a:t>
            </a:r>
            <a:r>
              <a:rPr lang="en-US" dirty="0" err="1"/>
              <a:t>Exel</a:t>
            </a:r>
            <a:r>
              <a:rPr lang="en-US" dirty="0"/>
              <a:t> </a:t>
            </a:r>
            <a:r>
              <a:rPr lang="kk-KZ" dirty="0"/>
              <a:t>и </a:t>
            </a:r>
            <a:r>
              <a:rPr lang="en-US" dirty="0"/>
              <a:t>SPSS</a:t>
            </a:r>
            <a:r>
              <a:rPr lang="ru-RU" dirty="0"/>
              <a:t>)</a:t>
            </a:r>
          </a:p>
          <a:p>
            <a:r>
              <a:rPr lang="ru-RU" dirty="0" err="1"/>
              <a:t>Наследов</a:t>
            </a:r>
            <a:r>
              <a:rPr lang="ru-RU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ru-RU" dirty="0"/>
              <a:t>Титкова Л.С. Математические методы в психологии. - Владивосток, 2002. – 85с.</a:t>
            </a:r>
            <a:endParaRPr lang="ru-RU" sz="1800" dirty="0"/>
          </a:p>
          <a:p>
            <a:r>
              <a:rPr lang="ru-RU" dirty="0"/>
              <a:t>Гребенникова, И. В. Методы математической обработки экспериментальных данных: </a:t>
            </a:r>
            <a:r>
              <a:rPr lang="ru-RU" dirty="0" err="1"/>
              <a:t>учеб-но-методическое</a:t>
            </a:r>
            <a:r>
              <a:rPr lang="ru-RU" dirty="0"/>
              <a:t> пособие / И. В. Гребенникова. — Екатеринбург : Изд-во  Урал. ун-та, 2015. — 124 с.</a:t>
            </a:r>
          </a:p>
          <a:p>
            <a:r>
              <a:rPr lang="kk-KZ" dirty="0"/>
              <a:t>Болтаева Ә.М. Психологиялық ғылыми зерттеулерді ұйымдастыру: оқу құралы. – Алматы, 2015. – 122 б.</a:t>
            </a:r>
            <a:endParaRPr lang="ru-RU" dirty="0"/>
          </a:p>
          <a:p>
            <a:endParaRPr lang="ru-RU" dirty="0"/>
          </a:p>
          <a:p>
            <a:r>
              <a:rPr lang="lt-LT" dirty="0">
                <a:hlinkClick r:id="rId2"/>
              </a:rPr>
              <a:t>https://statanaliz.info/statistica/korrelyaciya-i-regressiya/linejnyj-koefficient-korrelyacii-pirsona/</a:t>
            </a:r>
            <a:endParaRPr lang="ru-RU" dirty="0"/>
          </a:p>
          <a:p>
            <a:endParaRPr lang="ru-RU" dirty="0"/>
          </a:p>
          <a:p>
            <a:r>
              <a:rPr lang="lt-LT" dirty="0">
                <a:hlinkClick r:id="rId3"/>
              </a:rPr>
              <a:t>https://statpsy.ru/pearson/linear-pirson/</a:t>
            </a:r>
            <a:endParaRPr lang="ru-RU" dirty="0"/>
          </a:p>
          <a:p>
            <a:endParaRPr lang="ru-RU" dirty="0"/>
          </a:p>
          <a:p>
            <a:r>
              <a:rPr lang="ru-RU" dirty="0"/>
              <a:t>Корреляционный анализ</a:t>
            </a:r>
          </a:p>
          <a:p>
            <a:r>
              <a:rPr lang="lt-LT" dirty="0"/>
              <a:t>https://www.coursera.org/lecture/smart-analytics-education/korrieliatsionnyi-analiz-faktornyi-analiz-OEqA8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k-KZ" dirty="0"/>
          </a:p>
          <a:p>
            <a:r>
              <a:rPr lang="kk-KZ" dirty="0"/>
              <a:t>Регрессионный анализ</a:t>
            </a:r>
          </a:p>
          <a:p>
            <a:r>
              <a:rPr lang="kk-KZ" dirty="0"/>
              <a:t>Метод наименьших квадратов</a:t>
            </a:r>
          </a:p>
          <a:p>
            <a:endParaRPr lang="kk-KZ" dirty="0"/>
          </a:p>
          <a:p>
            <a:r>
              <a:rPr lang="kk-KZ" dirty="0"/>
              <a:t>Решение задач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857232"/>
          </a:xfrm>
        </p:spPr>
        <p:txBody>
          <a:bodyPr/>
          <a:lstStyle/>
          <a:p>
            <a:r>
              <a:rPr lang="ru-RU" dirty="0"/>
              <a:t>Регрессионный анализ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1424" y="1285860"/>
            <a:ext cx="9299376" cy="557214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Регрессионный анализ – это зависимость одной переменной от другой </a:t>
            </a:r>
          </a:p>
          <a:p>
            <a:r>
              <a:rPr lang="ru-RU" dirty="0"/>
              <a:t>(для многомерной регрессии – одной переменной от других).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sz="3000" dirty="0"/>
          </a:p>
          <a:p>
            <a:r>
              <a:rPr lang="ru-RU" sz="3000" b="1" dirty="0"/>
              <a:t>Регрессионный анализ </a:t>
            </a:r>
            <a:r>
              <a:rPr lang="ru-RU" sz="3000" dirty="0"/>
              <a:t>– определение аналитического выражения связи зависимой переменной (результативный признак, отклик) с независимыми признаками (факторные признаки, </a:t>
            </a:r>
            <a:r>
              <a:rPr lang="ru-RU" sz="3000" dirty="0" err="1"/>
              <a:t>предикаторы</a:t>
            </a:r>
            <a:r>
              <a:rPr lang="ru-RU" sz="3000" dirty="0"/>
              <a:t>).     </a:t>
            </a:r>
          </a:p>
          <a:p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095472" y="3929066"/>
            <a:ext cx="30003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12"/>
          <p:cNvGrpSpPr/>
          <p:nvPr/>
        </p:nvGrpSpPr>
        <p:grpSpPr>
          <a:xfrm>
            <a:off x="2452662" y="2928934"/>
            <a:ext cx="6357982" cy="1369464"/>
            <a:chOff x="857224" y="3202544"/>
            <a:chExt cx="6357982" cy="136946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643306" y="3202544"/>
              <a:ext cx="2000264" cy="12858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57224" y="3202544"/>
              <a:ext cx="22137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Фактор или факторы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5643570" y="3845486"/>
              <a:ext cx="157163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857884" y="3416858"/>
              <a:ext cx="8514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отклик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4414" y="4202676"/>
              <a:ext cx="18004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х или х1, х2, х3…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57884" y="4202676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у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1357298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Позволяет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1424" y="2928935"/>
            <a:ext cx="10657184" cy="2840039"/>
          </a:xfrm>
        </p:spPr>
        <p:txBody>
          <a:bodyPr>
            <a:normAutofit/>
          </a:bodyPr>
          <a:lstStyle/>
          <a:p>
            <a:r>
              <a:rPr lang="ru-RU" dirty="0"/>
              <a:t>А) определить тип модели (аналитической формы связи)</a:t>
            </a:r>
          </a:p>
          <a:p>
            <a:r>
              <a:rPr lang="ru-RU" dirty="0"/>
              <a:t>Б) установить степень влияния независимых переменных на зависимую</a:t>
            </a:r>
          </a:p>
          <a:p>
            <a:r>
              <a:rPr lang="ru-RU" dirty="0"/>
              <a:t>В) определить расчетные значения регрессии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095472" y="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Регрессионный анализ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Линейная регрессия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Форма связи результативного признака </a:t>
            </a:r>
            <a:r>
              <a:rPr lang="en-US" dirty="0"/>
              <a:t>Y </a:t>
            </a:r>
            <a:r>
              <a:rPr lang="kk-KZ" dirty="0"/>
              <a:t>с факторами Х</a:t>
            </a:r>
            <a:r>
              <a:rPr lang="kk-KZ" baseline="-25000" dirty="0"/>
              <a:t>1</a:t>
            </a:r>
            <a:r>
              <a:rPr lang="kk-KZ" dirty="0"/>
              <a:t>, Х</a:t>
            </a:r>
            <a:r>
              <a:rPr lang="kk-KZ" baseline="-25000" dirty="0"/>
              <a:t>2</a:t>
            </a:r>
            <a:r>
              <a:rPr lang="kk-KZ" dirty="0"/>
              <a:t>,</a:t>
            </a:r>
            <a:r>
              <a:rPr lang="ru-RU" dirty="0"/>
              <a:t>…,</a:t>
            </a:r>
            <a:r>
              <a:rPr lang="kk-KZ" dirty="0"/>
              <a:t> Х</a:t>
            </a:r>
            <a:r>
              <a:rPr lang="en-US" baseline="-25000" dirty="0"/>
              <a:t>m</a:t>
            </a:r>
            <a:r>
              <a:rPr lang="kk-KZ" dirty="0"/>
              <a:t> </a:t>
            </a:r>
            <a:r>
              <a:rPr lang="ru-RU" dirty="0"/>
              <a:t>получила название </a:t>
            </a:r>
            <a:r>
              <a:rPr lang="ru-RU" b="1" i="1" dirty="0">
                <a:solidFill>
                  <a:srgbClr val="00B050"/>
                </a:solidFill>
              </a:rPr>
              <a:t>уравнение регрессии</a:t>
            </a:r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dirty="0"/>
              <a:t>Различают </a:t>
            </a:r>
            <a:r>
              <a:rPr lang="ru-RU" i="1" dirty="0"/>
              <a:t>линейную</a:t>
            </a:r>
            <a:r>
              <a:rPr lang="ru-RU" dirty="0"/>
              <a:t> и </a:t>
            </a:r>
            <a:r>
              <a:rPr lang="ru-RU" i="1" dirty="0"/>
              <a:t>нелинейную</a:t>
            </a:r>
            <a:r>
              <a:rPr lang="ru-RU" dirty="0"/>
              <a:t> регрессию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Предельно простым типом такой зависимости будет </a:t>
            </a:r>
            <a:r>
              <a:rPr lang="ru-RU" i="1" dirty="0"/>
              <a:t>линейная </a:t>
            </a:r>
            <a:r>
              <a:rPr lang="ru-RU" dirty="0"/>
              <a:t>зависимость явления </a:t>
            </a:r>
            <a:r>
              <a:rPr lang="ru-RU" i="1" dirty="0"/>
              <a:t>X </a:t>
            </a:r>
            <a:r>
              <a:rPr lang="ru-RU" dirty="0"/>
              <a:t>от причины </a:t>
            </a:r>
            <a:r>
              <a:rPr lang="ru-RU" i="1" dirty="0"/>
              <a:t>Y </a:t>
            </a:r>
          </a:p>
          <a:p>
            <a:endParaRPr lang="ru-RU" i="1" dirty="0"/>
          </a:p>
          <a:p>
            <a:r>
              <a:rPr lang="ru-RU" dirty="0"/>
              <a:t>Если исследуется связь между двумя признаками – </a:t>
            </a:r>
            <a:r>
              <a:rPr lang="ru-RU" i="1" dirty="0"/>
              <a:t>парная регрессия</a:t>
            </a:r>
          </a:p>
          <a:p>
            <a:r>
              <a:rPr lang="ru-RU" dirty="0"/>
              <a:t>Если между тремя и более признаками – то </a:t>
            </a:r>
            <a:r>
              <a:rPr lang="ru-RU" i="1" dirty="0"/>
              <a:t>множественной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9984" y="2428868"/>
            <a:ext cx="6300774" cy="1143000"/>
          </a:xfrm>
        </p:spPr>
        <p:txBody>
          <a:bodyPr/>
          <a:lstStyle/>
          <a:p>
            <a:r>
              <a:rPr lang="ru-RU" dirty="0"/>
              <a:t>Линейная регрессия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43472" y="3786190"/>
            <a:ext cx="9937104" cy="2955177"/>
          </a:xfrm>
        </p:spPr>
        <p:txBody>
          <a:bodyPr>
            <a:normAutofit/>
          </a:bodyPr>
          <a:lstStyle/>
          <a:p>
            <a:r>
              <a:rPr lang="ru-RU" sz="3200" i="1" dirty="0"/>
              <a:t>Линейная регрессия</a:t>
            </a:r>
            <a:r>
              <a:rPr lang="ru-RU" sz="3200" dirty="0"/>
              <a:t> - находят линейную функцию, которая, согласно определённым математическим критериям, наиболее соответствует данным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3048000" y="0"/>
          <a:ext cx="6096000" cy="271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1703512" y="2714620"/>
            <a:ext cx="1857356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Чаще используют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Уравнение парной линейной регрессии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229600" cy="5210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>
                <a:sym typeface="Symbol"/>
              </a:rPr>
              <a:t>Y = +X+</a:t>
            </a:r>
            <a:r>
              <a:rPr lang="ru-RU" dirty="0">
                <a:sym typeface="Symbol"/>
              </a:rPr>
              <a:t>,</a:t>
            </a:r>
          </a:p>
          <a:p>
            <a:pPr algn="ctr">
              <a:buNone/>
            </a:pPr>
            <a:endParaRPr lang="ru-RU" dirty="0">
              <a:sym typeface="Symbol"/>
            </a:endParaRPr>
          </a:p>
          <a:p>
            <a:pPr algn="just">
              <a:buNone/>
            </a:pPr>
            <a:r>
              <a:rPr lang="en-US" dirty="0"/>
              <a:t>X – </a:t>
            </a:r>
            <a:r>
              <a:rPr lang="kk-KZ" dirty="0"/>
              <a:t>неслучайная величина</a:t>
            </a:r>
          </a:p>
          <a:p>
            <a:pPr algn="just">
              <a:buNone/>
            </a:pPr>
            <a:r>
              <a:rPr lang="en-US" dirty="0"/>
              <a:t>Y</a:t>
            </a:r>
            <a:r>
              <a:rPr lang="ru-RU" dirty="0"/>
              <a:t>, </a:t>
            </a:r>
            <a:r>
              <a:rPr lang="en-US" dirty="0">
                <a:sym typeface="Symbol"/>
              </a:rPr>
              <a:t></a:t>
            </a:r>
            <a:r>
              <a:rPr lang="ru-RU" dirty="0">
                <a:sym typeface="Symbol"/>
              </a:rPr>
              <a:t> - случайные величины, </a:t>
            </a:r>
            <a:r>
              <a:rPr lang="en-US" dirty="0">
                <a:sym typeface="Symbol"/>
              </a:rPr>
              <a:t></a:t>
            </a:r>
            <a:r>
              <a:rPr lang="ru-RU" dirty="0">
                <a:sym typeface="Symbol"/>
              </a:rPr>
              <a:t>,</a:t>
            </a:r>
            <a:r>
              <a:rPr lang="en-US" dirty="0">
                <a:sym typeface="Symbol"/>
              </a:rPr>
              <a:t></a:t>
            </a:r>
            <a:r>
              <a:rPr lang="ru-RU" dirty="0">
                <a:sym typeface="Symbol"/>
              </a:rPr>
              <a:t> - параметры уравнения</a:t>
            </a:r>
          </a:p>
          <a:p>
            <a:pPr algn="just">
              <a:buNone/>
            </a:pPr>
            <a:endParaRPr lang="ru-RU" dirty="0">
              <a:sym typeface="Symbol"/>
            </a:endParaRPr>
          </a:p>
          <a:p>
            <a:pPr algn="just">
              <a:buNone/>
            </a:pPr>
            <a:r>
              <a:rPr lang="en-US" dirty="0">
                <a:sym typeface="Symbol"/>
              </a:rPr>
              <a:t>Y – </a:t>
            </a:r>
            <a:r>
              <a:rPr lang="kk-KZ" dirty="0">
                <a:sym typeface="Symbol"/>
              </a:rPr>
              <a:t>называется объясняемой </a:t>
            </a:r>
            <a:r>
              <a:rPr lang="ru-RU" dirty="0">
                <a:sym typeface="Symbol"/>
              </a:rPr>
              <a:t>(зависимой) переменной или результативный признак</a:t>
            </a:r>
          </a:p>
          <a:p>
            <a:pPr algn="just">
              <a:buNone/>
            </a:pPr>
            <a:r>
              <a:rPr lang="ru-RU" dirty="0">
                <a:sym typeface="Symbol"/>
              </a:rPr>
              <a:t>Х – объясняющей (независимой) переменной или факторный признак</a:t>
            </a:r>
          </a:p>
          <a:p>
            <a:pPr algn="just">
              <a:buNone/>
            </a:pPr>
            <a:r>
              <a:rPr lang="en-US" dirty="0">
                <a:sym typeface="Symbol"/>
              </a:rPr>
              <a:t></a:t>
            </a:r>
            <a:r>
              <a:rPr lang="ru-RU" dirty="0">
                <a:sym typeface="Symbol"/>
              </a:rPr>
              <a:t> - ошибка регрессии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Выборочное уравнение регрессии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 основе выборочного наблюдения оценивают выборочное уравнение регрессии (линия регрессии)</a:t>
            </a:r>
          </a:p>
          <a:p>
            <a:endParaRPr lang="ru-RU" dirty="0"/>
          </a:p>
          <a:p>
            <a:pPr>
              <a:buNone/>
            </a:pPr>
            <a:r>
              <a:rPr lang="ru-RU" dirty="0"/>
              <a:t>			</a:t>
            </a:r>
            <a:r>
              <a:rPr lang="ru-RU" sz="2800" dirty="0"/>
              <a:t>у  = </a:t>
            </a:r>
            <a:r>
              <a:rPr lang="ru-RU" sz="2800" dirty="0" err="1"/>
              <a:t>а+</a:t>
            </a:r>
            <a:r>
              <a:rPr lang="en-US" sz="2800" dirty="0" err="1"/>
              <a:t>bx</a:t>
            </a:r>
            <a:endParaRPr lang="ru-RU" dirty="0"/>
          </a:p>
          <a:p>
            <a:endParaRPr lang="ru-RU" dirty="0"/>
          </a:p>
          <a:p>
            <a:r>
              <a:rPr lang="en-US" dirty="0"/>
              <a:t>a, b – </a:t>
            </a:r>
            <a:r>
              <a:rPr lang="kk-KZ" dirty="0"/>
              <a:t>оценки параметров </a:t>
            </a:r>
            <a:r>
              <a:rPr lang="en-US" dirty="0">
                <a:sym typeface="Symbol"/>
              </a:rPr>
              <a:t></a:t>
            </a:r>
            <a:r>
              <a:rPr lang="ru-RU" dirty="0">
                <a:sym typeface="Symbol"/>
              </a:rPr>
              <a:t>,</a:t>
            </a:r>
            <a:r>
              <a:rPr lang="en-US" dirty="0">
                <a:sym typeface="Symbol"/>
              </a:rPr>
              <a:t></a:t>
            </a:r>
            <a:endParaRPr lang="ru-RU" dirty="0"/>
          </a:p>
          <a:p>
            <a:r>
              <a:rPr lang="ru-RU" dirty="0"/>
              <a:t>Показывает среднее значение изменения результативного признака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ru-RU" dirty="0"/>
              <a:t>при изменении факторного признака </a:t>
            </a:r>
            <a:r>
              <a:rPr lang="ru-RU" i="1" dirty="0" err="1"/>
              <a:t>х</a:t>
            </a:r>
            <a:r>
              <a:rPr lang="ru-RU" dirty="0"/>
              <a:t> на одну единицу его измерения</a:t>
            </a:r>
          </a:p>
          <a:p>
            <a:endParaRPr lang="ru-RU" dirty="0"/>
          </a:p>
        </p:txBody>
      </p:sp>
      <p:sp>
        <p:nvSpPr>
          <p:cNvPr id="4" name="Полилиния 3"/>
          <p:cNvSpPr/>
          <p:nvPr/>
        </p:nvSpPr>
        <p:spPr>
          <a:xfrm>
            <a:off x="3647728" y="2492896"/>
            <a:ext cx="239843" cy="202368"/>
          </a:xfrm>
          <a:custGeom>
            <a:avLst/>
            <a:gdLst>
              <a:gd name="connsiteX0" fmla="*/ 0 w 239843"/>
              <a:gd name="connsiteY0" fmla="*/ 199869 h 202368"/>
              <a:gd name="connsiteX1" fmla="*/ 149902 w 239843"/>
              <a:gd name="connsiteY1" fmla="*/ 4997 h 202368"/>
              <a:gd name="connsiteX2" fmla="*/ 224852 w 239843"/>
              <a:gd name="connsiteY2" fmla="*/ 169889 h 202368"/>
              <a:gd name="connsiteX3" fmla="*/ 239843 w 239843"/>
              <a:gd name="connsiteY3" fmla="*/ 199869 h 20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843" h="202368">
                <a:moveTo>
                  <a:pt x="0" y="199869"/>
                </a:moveTo>
                <a:cubicBezTo>
                  <a:pt x="56213" y="104931"/>
                  <a:pt x="112427" y="9994"/>
                  <a:pt x="149902" y="4997"/>
                </a:cubicBezTo>
                <a:cubicBezTo>
                  <a:pt x="187377" y="0"/>
                  <a:pt x="209862" y="137410"/>
                  <a:pt x="224852" y="169889"/>
                </a:cubicBezTo>
                <a:cubicBezTo>
                  <a:pt x="239842" y="202368"/>
                  <a:pt x="239842" y="201118"/>
                  <a:pt x="239843" y="1998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1">
      <a:dk1>
        <a:srgbClr val="0F6FC6"/>
      </a:dk1>
      <a:lt1>
        <a:sysClr val="window" lastClr="FFFFFF"/>
      </a:lt1>
      <a:dk2>
        <a:srgbClr val="0F6FC6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144</TotalTime>
  <Words>1424</Words>
  <Application>Microsoft Office PowerPoint</Application>
  <PresentationFormat>Широкоэкранный</PresentationFormat>
  <Paragraphs>282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9" baseType="lpstr">
      <vt:lpstr>Arial</vt:lpstr>
      <vt:lpstr>Bookman Old Style</vt:lpstr>
      <vt:lpstr>Calibri</vt:lpstr>
      <vt:lpstr>Cambria</vt:lpstr>
      <vt:lpstr>Cambria Math</vt:lpstr>
      <vt:lpstr>Gill Sans MT</vt:lpstr>
      <vt:lpstr>Symbol</vt:lpstr>
      <vt:lpstr>Wingdings</vt:lpstr>
      <vt:lpstr>Wingdings 3</vt:lpstr>
      <vt:lpstr>Начальная</vt:lpstr>
      <vt:lpstr>Лекция 13. Регрессионный анализ   </vt:lpstr>
      <vt:lpstr>Литература</vt:lpstr>
      <vt:lpstr>Вопросы</vt:lpstr>
      <vt:lpstr>Регрессионный анализ</vt:lpstr>
      <vt:lpstr>Позволяет</vt:lpstr>
      <vt:lpstr>Линейная регрессия</vt:lpstr>
      <vt:lpstr>Линейная регрессия</vt:lpstr>
      <vt:lpstr>Уравнение парной линейной регрессии</vt:lpstr>
      <vt:lpstr>Выборочное уравнение регрессии</vt:lpstr>
      <vt:lpstr>у  = а+bx</vt:lpstr>
      <vt:lpstr>Метод наименьших квадратов (МНК) </vt:lpstr>
      <vt:lpstr>Рассчеты   производная по х и по у</vt:lpstr>
      <vt:lpstr>Коэффициент детерминации R-квадрат</vt:lpstr>
      <vt:lpstr>Для проверки    Задача используется</vt:lpstr>
      <vt:lpstr>Построить регрессионную зависимость  по данным успеваемости Y в 9 классе по математике и результатам группового теста Х, проведенного в конце 8 класса </vt:lpstr>
      <vt:lpstr>Задание на дом – построить уравнение регрессии</vt:lpstr>
      <vt:lpstr>Задания</vt:lpstr>
      <vt:lpstr>6 медалей оценки Эдварда Боно </vt:lpstr>
      <vt:lpstr>Ценность каждой следующей медали убывает в сравнении с предыдущими. В соответствии с этими медалями существует и шесть ценностных аспектов, которым должна соответствовать хорошая идея: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13. </dc:title>
  <dc:creator>Пользователь Windows</dc:creator>
  <cp:lastModifiedBy>Мынбаева Айгерим</cp:lastModifiedBy>
  <cp:revision>15</cp:revision>
  <cp:lastPrinted>2025-11-26T11:18:16Z</cp:lastPrinted>
  <dcterms:created xsi:type="dcterms:W3CDTF">2020-12-09T10:08:34Z</dcterms:created>
  <dcterms:modified xsi:type="dcterms:W3CDTF">2025-11-26T12:36:56Z</dcterms:modified>
</cp:coreProperties>
</file>